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85" r:id="rId3"/>
    <p:sldId id="286" r:id="rId4"/>
    <p:sldId id="287" r:id="rId5"/>
    <p:sldId id="289" r:id="rId6"/>
    <p:sldId id="288" r:id="rId7"/>
    <p:sldId id="290" r:id="rId8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0"/>
      <p:bold r:id="rId11"/>
      <p:italic r:id="rId12"/>
      <p:boldItalic r:id="rId13"/>
    </p:embeddedFont>
    <p:embeddedFont>
      <p:font typeface="Fira Sans Extra Condensed SemiBold" panose="020B060402020202020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26561D-6F82-4FC8-BC4F-320A3A16EC22}" v="44" dt="2021-11-17T23:34:41.259"/>
  </p1510:revLst>
</p1510:revInfo>
</file>

<file path=ppt/tableStyles.xml><?xml version="1.0" encoding="utf-8"?>
<a:tblStyleLst xmlns:a="http://schemas.openxmlformats.org/drawingml/2006/main" def="{200D4E63-EF73-4078-9BB4-3DDC60421BB3}">
  <a:tblStyle styleId="{200D4E63-EF73-4078-9BB4-3DDC60421B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ni Campos" userId="293bdd9699a774d1" providerId="LiveId" clId="{7F26561D-6F82-4FC8-BC4F-320A3A16EC22}"/>
    <pc:docChg chg="undo custSel addSld modSld">
      <pc:chgData name="Antonioni Campos" userId="293bdd9699a774d1" providerId="LiveId" clId="{7F26561D-6F82-4FC8-BC4F-320A3A16EC22}" dt="2021-11-17T23:34:41.259" v="259" actId="1038"/>
      <pc:docMkLst>
        <pc:docMk/>
      </pc:docMkLst>
      <pc:sldChg chg="addSp delSp modSp mod">
        <pc:chgData name="Antonioni Campos" userId="293bdd9699a774d1" providerId="LiveId" clId="{7F26561D-6F82-4FC8-BC4F-320A3A16EC22}" dt="2021-11-17T23:34:41.259" v="259" actId="1038"/>
        <pc:sldMkLst>
          <pc:docMk/>
          <pc:sldMk cId="0" sldId="256"/>
        </pc:sldMkLst>
        <pc:spChg chg="mod">
          <ac:chgData name="Antonioni Campos" userId="293bdd9699a774d1" providerId="LiveId" clId="{7F26561D-6F82-4FC8-BC4F-320A3A16EC22}" dt="2021-11-17T23:28:15.601" v="198" actId="1036"/>
          <ac:spMkLst>
            <pc:docMk/>
            <pc:sldMk cId="0" sldId="256"/>
            <ac:spMk id="46" creationId="{00000000-0000-0000-0000-000000000000}"/>
          </ac:spMkLst>
        </pc:spChg>
        <pc:spChg chg="mod">
          <ac:chgData name="Antonioni Campos" userId="293bdd9699a774d1" providerId="LiveId" clId="{7F26561D-6F82-4FC8-BC4F-320A3A16EC22}" dt="2021-11-17T23:28:15.601" v="198" actId="1036"/>
          <ac:spMkLst>
            <pc:docMk/>
            <pc:sldMk cId="0" sldId="256"/>
            <ac:spMk id="47" creationId="{00000000-0000-0000-0000-000000000000}"/>
          </ac:spMkLst>
        </pc:spChg>
        <pc:spChg chg="del">
          <ac:chgData name="Antonioni Campos" userId="293bdd9699a774d1" providerId="LiveId" clId="{7F26561D-6F82-4FC8-BC4F-320A3A16EC22}" dt="2021-11-17T22:58:57.374" v="111" actId="478"/>
          <ac:spMkLst>
            <pc:docMk/>
            <pc:sldMk cId="0" sldId="256"/>
            <ac:spMk id="51" creationId="{00000000-0000-0000-0000-000000000000}"/>
          </ac:spMkLst>
        </pc:spChg>
        <pc:grpChg chg="del">
          <ac:chgData name="Antonioni Campos" userId="293bdd9699a774d1" providerId="LiveId" clId="{7F26561D-6F82-4FC8-BC4F-320A3A16EC22}" dt="2021-11-17T22:58:58.824" v="112" actId="478"/>
          <ac:grpSpMkLst>
            <pc:docMk/>
            <pc:sldMk cId="0" sldId="256"/>
            <ac:grpSpMk id="48" creationId="{00000000-0000-0000-0000-000000000000}"/>
          </ac:grpSpMkLst>
        </pc:grpChg>
        <pc:picChg chg="add del mod ord">
          <ac:chgData name="Antonioni Campos" userId="293bdd9699a774d1" providerId="LiveId" clId="{7F26561D-6F82-4FC8-BC4F-320A3A16EC22}" dt="2021-11-17T23:01:14.256" v="124" actId="478"/>
          <ac:picMkLst>
            <pc:docMk/>
            <pc:sldMk cId="0" sldId="256"/>
            <ac:picMk id="3" creationId="{22D8BA64-C422-4187-BA68-1CD2901F3F04}"/>
          </ac:picMkLst>
        </pc:picChg>
        <pc:picChg chg="add mod ord">
          <ac:chgData name="Antonioni Campos" userId="293bdd9699a774d1" providerId="LiveId" clId="{7F26561D-6F82-4FC8-BC4F-320A3A16EC22}" dt="2021-11-17T23:28:15.601" v="198" actId="1036"/>
          <ac:picMkLst>
            <pc:docMk/>
            <pc:sldMk cId="0" sldId="256"/>
            <ac:picMk id="5" creationId="{92943168-776C-4192-9015-CA52BA65B9B0}"/>
          </ac:picMkLst>
        </pc:picChg>
        <pc:picChg chg="add mod">
          <ac:chgData name="Antonioni Campos" userId="293bdd9699a774d1" providerId="LiveId" clId="{7F26561D-6F82-4FC8-BC4F-320A3A16EC22}" dt="2021-11-17T23:34:41.259" v="259" actId="1038"/>
          <ac:picMkLst>
            <pc:docMk/>
            <pc:sldMk cId="0" sldId="256"/>
            <ac:picMk id="7" creationId="{E7DB04B3-7A66-4D52-8A46-2938F57948BA}"/>
          </ac:picMkLst>
        </pc:picChg>
        <pc:picChg chg="add del">
          <ac:chgData name="Antonioni Campos" userId="293bdd9699a774d1" providerId="LiveId" clId="{7F26561D-6F82-4FC8-BC4F-320A3A16EC22}" dt="2021-11-17T23:05:07.838" v="156" actId="478"/>
          <ac:picMkLst>
            <pc:docMk/>
            <pc:sldMk cId="0" sldId="256"/>
            <ac:picMk id="1026" creationId="{030F6312-4AB3-47C8-8CDE-45DE50AA0148}"/>
          </ac:picMkLst>
        </pc:picChg>
        <pc:picChg chg="add mod">
          <ac:chgData name="Antonioni Campos" userId="293bdd9699a774d1" providerId="LiveId" clId="{7F26561D-6F82-4FC8-BC4F-320A3A16EC22}" dt="2021-11-17T23:34:41.259" v="259" actId="1038"/>
          <ac:picMkLst>
            <pc:docMk/>
            <pc:sldMk cId="0" sldId="256"/>
            <ac:picMk id="1028" creationId="{F99E2FBC-D025-4764-9C84-964EF41DF8AA}"/>
          </ac:picMkLst>
        </pc:picChg>
      </pc:sldChg>
      <pc:sldChg chg="delSp modSp add mod">
        <pc:chgData name="Antonioni Campos" userId="293bdd9699a774d1" providerId="LiveId" clId="{7F26561D-6F82-4FC8-BC4F-320A3A16EC22}" dt="2021-11-17T23:34:25.650" v="227" actId="478"/>
        <pc:sldMkLst>
          <pc:docMk/>
          <pc:sldMk cId="543825061" sldId="284"/>
        </pc:sldMkLst>
        <pc:spChg chg="mod">
          <ac:chgData name="Antonioni Campos" userId="293bdd9699a774d1" providerId="LiveId" clId="{7F26561D-6F82-4FC8-BC4F-320A3A16EC22}" dt="2021-11-17T23:34:22.221" v="226" actId="1076"/>
          <ac:spMkLst>
            <pc:docMk/>
            <pc:sldMk cId="543825061" sldId="284"/>
            <ac:spMk id="235" creationId="{00000000-0000-0000-0000-000000000000}"/>
          </ac:spMkLst>
        </pc:spChg>
        <pc:grpChg chg="del">
          <ac:chgData name="Antonioni Campos" userId="293bdd9699a774d1" providerId="LiveId" clId="{7F26561D-6F82-4FC8-BC4F-320A3A16EC22}" dt="2021-11-17T23:34:25.650" v="227" actId="478"/>
          <ac:grpSpMkLst>
            <pc:docMk/>
            <pc:sldMk cId="543825061" sldId="284"/>
            <ac:grpSpMk id="236" creationId="{00000000-0000-0000-0000-000000000000}"/>
          </ac:grpSpMkLst>
        </pc:grpChg>
        <pc:grpChg chg="del">
          <ac:chgData name="Antonioni Campos" userId="293bdd9699a774d1" providerId="LiveId" clId="{7F26561D-6F82-4FC8-BC4F-320A3A16EC22}" dt="2021-11-17T23:32:48.915" v="224" actId="478"/>
          <ac:grpSpMkLst>
            <pc:docMk/>
            <pc:sldMk cId="543825061" sldId="284"/>
            <ac:grpSpMk id="241" creationId="{00000000-0000-0000-0000-000000000000}"/>
          </ac:grpSpMkLst>
        </pc:grpChg>
        <pc:grpChg chg="del">
          <ac:chgData name="Antonioni Campos" userId="293bdd9699a774d1" providerId="LiveId" clId="{7F26561D-6F82-4FC8-BC4F-320A3A16EC22}" dt="2021-11-17T23:34:25.650" v="227" actId="478"/>
          <ac:grpSpMkLst>
            <pc:docMk/>
            <pc:sldMk cId="543825061" sldId="284"/>
            <ac:grpSpMk id="299" creationId="{00000000-0000-0000-0000-000000000000}"/>
          </ac:grpSpMkLst>
        </pc:grpChg>
        <pc:grpChg chg="del">
          <ac:chgData name="Antonioni Campos" userId="293bdd9699a774d1" providerId="LiveId" clId="{7F26561D-6F82-4FC8-BC4F-320A3A16EC22}" dt="2021-11-17T23:34:25.650" v="227" actId="478"/>
          <ac:grpSpMkLst>
            <pc:docMk/>
            <pc:sldMk cId="543825061" sldId="284"/>
            <ac:grpSpMk id="304" creationId="{00000000-0000-0000-0000-000000000000}"/>
          </ac:grpSpMkLst>
        </pc:grpChg>
        <pc:grpChg chg="del">
          <ac:chgData name="Antonioni Campos" userId="293bdd9699a774d1" providerId="LiveId" clId="{7F26561D-6F82-4FC8-BC4F-320A3A16EC22}" dt="2021-11-17T23:34:25.650" v="227" actId="478"/>
          <ac:grpSpMkLst>
            <pc:docMk/>
            <pc:sldMk cId="543825061" sldId="284"/>
            <ac:grpSpMk id="309" creationId="{00000000-0000-0000-0000-000000000000}"/>
          </ac:grpSpMkLst>
        </pc:grpChg>
        <pc:grpChg chg="del">
          <ac:chgData name="Antonioni Campos" userId="293bdd9699a774d1" providerId="LiveId" clId="{7F26561D-6F82-4FC8-BC4F-320A3A16EC22}" dt="2021-11-17T23:34:25.650" v="227" actId="478"/>
          <ac:grpSpMkLst>
            <pc:docMk/>
            <pc:sldMk cId="543825061" sldId="284"/>
            <ac:grpSpMk id="314" creationId="{00000000-0000-0000-0000-000000000000}"/>
          </ac:grpSpMkLst>
        </pc:grpChg>
        <pc:grpChg chg="del">
          <ac:chgData name="Antonioni Campos" userId="293bdd9699a774d1" providerId="LiveId" clId="{7F26561D-6F82-4FC8-BC4F-320A3A16EC22}" dt="2021-11-17T23:34:25.650" v="227" actId="478"/>
          <ac:grpSpMkLst>
            <pc:docMk/>
            <pc:sldMk cId="543825061" sldId="284"/>
            <ac:grpSpMk id="319" creationId="{00000000-0000-0000-0000-000000000000}"/>
          </ac:grpSpMkLst>
        </pc:grpChg>
        <pc:cxnChg chg="del mod">
          <ac:chgData name="Antonioni Campos" userId="293bdd9699a774d1" providerId="LiveId" clId="{7F26561D-6F82-4FC8-BC4F-320A3A16EC22}" dt="2021-11-17T23:34:25.650" v="227" actId="478"/>
          <ac:cxnSpMkLst>
            <pc:docMk/>
            <pc:sldMk cId="543825061" sldId="284"/>
            <ac:cxnSpMk id="324" creationId="{00000000-0000-0000-0000-000000000000}"/>
          </ac:cxnSpMkLst>
        </pc:cxnChg>
        <pc:cxnChg chg="del mod">
          <ac:chgData name="Antonioni Campos" userId="293bdd9699a774d1" providerId="LiveId" clId="{7F26561D-6F82-4FC8-BC4F-320A3A16EC22}" dt="2021-11-17T23:34:25.650" v="227" actId="478"/>
          <ac:cxnSpMkLst>
            <pc:docMk/>
            <pc:sldMk cId="543825061" sldId="284"/>
            <ac:cxnSpMk id="325" creationId="{00000000-0000-0000-0000-000000000000}"/>
          </ac:cxnSpMkLst>
        </pc:cxnChg>
        <pc:cxnChg chg="del mod">
          <ac:chgData name="Antonioni Campos" userId="293bdd9699a774d1" providerId="LiveId" clId="{7F26561D-6F82-4FC8-BC4F-320A3A16EC22}" dt="2021-11-17T23:34:25.650" v="227" actId="478"/>
          <ac:cxnSpMkLst>
            <pc:docMk/>
            <pc:sldMk cId="543825061" sldId="284"/>
            <ac:cxnSpMk id="326" creationId="{00000000-0000-0000-0000-000000000000}"/>
          </ac:cxnSpMkLst>
        </pc:cxnChg>
        <pc:cxnChg chg="del mod">
          <ac:chgData name="Antonioni Campos" userId="293bdd9699a774d1" providerId="LiveId" clId="{7F26561D-6F82-4FC8-BC4F-320A3A16EC22}" dt="2021-11-17T23:34:25.650" v="227" actId="478"/>
          <ac:cxnSpMkLst>
            <pc:docMk/>
            <pc:sldMk cId="543825061" sldId="284"/>
            <ac:cxnSpMk id="327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ó&#10;&#10;Descrição gerada automaticamente">
            <a:extLst>
              <a:ext uri="{FF2B5EF4-FFF2-40B4-BE49-F238E27FC236}">
                <a16:creationId xmlns:a16="http://schemas.microsoft.com/office/drawing/2014/main" id="{8B623752-8B9E-BEF1-0654-404E468BC3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-1"/>
            <a:ext cx="9143990" cy="6857993"/>
          </a:xfrm>
          <a:prstGeom prst="rect">
            <a:avLst/>
          </a:prstGeom>
        </p:spPr>
      </p:pic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3266831" y="1285152"/>
            <a:ext cx="5419819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Aprendizado por reforço utilizando Algoritmos Genéticos</a:t>
            </a:r>
            <a:endParaRPr sz="4000"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6105525" y="3773952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 Extra Condensed" panose="020B0503050000020004" pitchFamily="34" charset="0"/>
              </a:rPr>
              <a:t>CPE 723 – Otimização Natural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 Extra Condensed" panose="020B0503050000020004" pitchFamily="34" charset="0"/>
              </a:rPr>
              <a:t>Antonioni Barros Campos</a:t>
            </a:r>
            <a:endParaRPr sz="1600" dirty="0">
              <a:latin typeface="Fira Sans Extra Condensed" panose="020B0503050000020004" pitchFamily="34" charset="0"/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E7DB04B3-7A66-4D52-8A46-2938F5794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523001" cy="769501"/>
          </a:xfrm>
          <a:prstGeom prst="rect">
            <a:avLst/>
          </a:prstGeom>
        </p:spPr>
      </p:pic>
      <p:pic>
        <p:nvPicPr>
          <p:cNvPr id="1028" name="Picture 4" descr="Logo do Site">
            <a:extLst>
              <a:ext uri="{FF2B5EF4-FFF2-40B4-BE49-F238E27FC236}">
                <a16:creationId xmlns:a16="http://schemas.microsoft.com/office/drawing/2014/main" id="{F99E2FBC-D025-4764-9C84-964EF41DF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001" y="150666"/>
            <a:ext cx="1624179" cy="46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B3EBA-6742-36E2-8367-E1B2F61B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/>
              <a:t>Problema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D59B97-A42E-0964-D186-09C3148F2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4332" y="1161020"/>
            <a:ext cx="7306836" cy="745359"/>
          </a:xfrm>
        </p:spPr>
        <p:txBody>
          <a:bodyPr anchor="ctr">
            <a:normAutofit/>
          </a:bodyPr>
          <a:lstStyle/>
          <a:p>
            <a:pPr marL="139700" indent="0">
              <a:buNone/>
            </a:pPr>
            <a:r>
              <a:rPr lang="pt-BR" sz="1600" b="1" dirty="0" err="1">
                <a:latin typeface="Fira Sans Extra Condensed" panose="020B0503050000020004" pitchFamily="34" charset="0"/>
              </a:rPr>
              <a:t>Gym</a:t>
            </a:r>
            <a:r>
              <a:rPr lang="pt-BR" sz="1600" dirty="0">
                <a:latin typeface="Fira Sans Extra Condensed" panose="020B0503050000020004" pitchFamily="34" charset="0"/>
              </a:rPr>
              <a:t>: Interface para aprendizado por reforço e uma </a:t>
            </a:r>
            <a:r>
              <a:rPr lang="pt-BR" sz="1600" b="1" dirty="0">
                <a:latin typeface="Fira Sans Extra Condensed" panose="020B0503050000020004" pitchFamily="34" charset="0"/>
              </a:rPr>
              <a:t>coleção diversa de ambientes de referência</a:t>
            </a:r>
            <a:r>
              <a:rPr lang="pt-BR" sz="1600" dirty="0">
                <a:latin typeface="Fira Sans Extra Condensed" panose="020B0503050000020004" pitchFamily="34" charset="0"/>
              </a:rPr>
              <a:t>.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F499CED8-3BFF-D401-1F5F-43E73DE65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832" y="1247949"/>
            <a:ext cx="571500" cy="571500"/>
          </a:xfrm>
          <a:prstGeom prst="rect">
            <a:avLst/>
          </a:prstGeom>
        </p:spPr>
      </p:pic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0F202D3A-BD4D-5A40-6D85-04BE88E4AB15}"/>
              </a:ext>
            </a:extLst>
          </p:cNvPr>
          <p:cNvSpPr txBox="1">
            <a:spLocks/>
          </p:cNvSpPr>
          <p:nvPr/>
        </p:nvSpPr>
        <p:spPr>
          <a:xfrm>
            <a:off x="5745082" y="4277049"/>
            <a:ext cx="1914293" cy="43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ctr">
              <a:buFont typeface="Roboto"/>
              <a:buNone/>
            </a:pPr>
            <a:r>
              <a:rPr lang="pt-BR" sz="1600" dirty="0">
                <a:latin typeface="Fira Sans Extra Condensed" panose="020B0503050000020004" pitchFamily="34" charset="0"/>
              </a:rPr>
              <a:t>Lunar Lander</a:t>
            </a:r>
          </a:p>
        </p:txBody>
      </p:sp>
      <p:pic>
        <p:nvPicPr>
          <p:cNvPr id="1032" name="Picture 8" descr="Reinforcement Learning structure">
            <a:extLst>
              <a:ext uri="{FF2B5EF4-FFF2-40B4-BE49-F238E27FC236}">
                <a16:creationId xmlns:a16="http://schemas.microsoft.com/office/drawing/2014/main" id="{50CF3509-87EC-3145-B74B-061367FF9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69" y="2837946"/>
            <a:ext cx="2995032" cy="169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62461F5-7DF5-1C37-516C-6126A1076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856" y="2096142"/>
            <a:ext cx="1242845" cy="8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5D9B8B15-ECEA-20C5-2307-9DA47B5B063C}"/>
              </a:ext>
            </a:extLst>
          </p:cNvPr>
          <p:cNvSpPr txBox="1">
            <a:spLocks/>
          </p:cNvSpPr>
          <p:nvPr/>
        </p:nvSpPr>
        <p:spPr>
          <a:xfrm>
            <a:off x="1921727" y="2226924"/>
            <a:ext cx="912129" cy="48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>
              <a:buFont typeface="Roboto"/>
              <a:buNone/>
            </a:pPr>
            <a:r>
              <a:rPr lang="pt-BR" sz="1600" b="1" dirty="0" err="1">
                <a:latin typeface="Fira Sans Extra Condensed" panose="020B0503050000020004" pitchFamily="34" charset="0"/>
              </a:rPr>
              <a:t>Policy</a:t>
            </a:r>
            <a:endParaRPr lang="pt-BR" sz="1600" dirty="0">
              <a:latin typeface="Fira Sans Extra Condensed" panose="020B05030500000200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FBF09C3-1350-0897-0EE8-03808A513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7765" y="2077085"/>
            <a:ext cx="3268928" cy="219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62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B3EBA-6742-36E2-8367-E1B2F61B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/>
              <a:t>Problema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D59B97-A42E-0964-D186-09C3148F2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7438" y="1108981"/>
            <a:ext cx="3749364" cy="3550936"/>
          </a:xfrm>
        </p:spPr>
        <p:txBody>
          <a:bodyPr anchor="t">
            <a:normAutofit fontScale="92500"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pt-BR" sz="1600" b="1" dirty="0">
                <a:latin typeface="Fira Sans Extra Condensed" panose="020B0503050000020004" pitchFamily="34" charset="0"/>
              </a:rPr>
              <a:t>Recompensa (Aptidão)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pt-BR" sz="1600" dirty="0">
                <a:latin typeface="Fira Sans Extra Condensed" panose="020B0503050000020004" pitchFamily="34" charset="0"/>
              </a:rPr>
              <a:t>A recompensa por se mover do topo da tela para a plataforma de pouso e parar é de cerca de 100 a 140 pontos.</a:t>
            </a:r>
          </a:p>
          <a:p>
            <a:pPr marL="139700" indent="0">
              <a:lnSpc>
                <a:spcPct val="150000"/>
              </a:lnSpc>
              <a:buNone/>
            </a:pPr>
            <a:endParaRPr lang="pt-BR" sz="1600" dirty="0">
              <a:latin typeface="Fira Sans Extra Condensed" panose="020B05030500000200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pt-BR" sz="1600" b="1" dirty="0">
                <a:latin typeface="Fira Sans Extra Condensed" panose="020B0503050000020004" pitchFamily="34" charset="0"/>
              </a:rPr>
              <a:t>Estado Inicial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pt-BR" sz="1600" dirty="0">
                <a:latin typeface="Fira Sans Extra Condensed" panose="020B0503050000020004" pitchFamily="34" charset="0"/>
              </a:rPr>
              <a:t>O módulo de pouso começa no centro superior da janela de visualização com uma força inicial aleatória aplicada ao seu centro de massa.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7DDEBC9-DF03-4720-6D2B-B376D697E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108981"/>
            <a:ext cx="3749365" cy="1265030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1B17746A-4947-1793-D4F1-2267528071F0}"/>
              </a:ext>
            </a:extLst>
          </p:cNvPr>
          <p:cNvSpPr txBox="1">
            <a:spLocks/>
          </p:cNvSpPr>
          <p:nvPr/>
        </p:nvSpPr>
        <p:spPr>
          <a:xfrm>
            <a:off x="457200" y="2445835"/>
            <a:ext cx="3749363" cy="2214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indent="0">
              <a:buClr>
                <a:schemeClr val="dk1"/>
              </a:buClr>
              <a:buSzPts val="1400"/>
              <a:buFont typeface="Roboto"/>
              <a:buNone/>
              <a:defRPr sz="1600">
                <a:solidFill>
                  <a:schemeClr val="dk1"/>
                </a:solidFill>
                <a:latin typeface="Fira Sans Extra Condensed" panose="020B0503050000020004" pitchFamily="34" charset="0"/>
                <a:ea typeface="Roboto"/>
                <a:cs typeface="Roboto"/>
                <a:sym typeface="Roboto"/>
              </a:defRPr>
            </a:lvl1pPr>
            <a:lvl2pPr marL="914400" indent="-317500"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indent="-317500"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indent="-317500"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indent="-317500"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indent="-317500"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indent="-317500"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indent="-317500"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indent="-317500"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50000"/>
              </a:lnSpc>
            </a:pPr>
            <a:r>
              <a:rPr lang="pt-BR" b="1" dirty="0"/>
              <a:t>Estado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Posição em x, y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Velocidades em x, y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Ângulo e velocidade angular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Pernas esquerda e direita em contato com o solo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3110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B3EBA-6742-36E2-8367-E1B2F61B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/>
              <a:t>Análise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D59B97-A42E-0964-D186-09C3148F2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08981"/>
            <a:ext cx="3891776" cy="3550936"/>
          </a:xfrm>
        </p:spPr>
        <p:txBody>
          <a:bodyPr anchor="t">
            <a:norm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pt-BR" b="1" dirty="0">
                <a:latin typeface="Fira Sans Extra Condensed" panose="020B0503050000020004" pitchFamily="34" charset="0"/>
              </a:rPr>
              <a:t>Estratégia de Evolução (ES)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Fira Sans Extra Condensed" panose="020B0503050000020004" pitchFamily="34" charset="0"/>
              </a:rPr>
              <a:t>Representação Contínua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Fira Sans Extra Condensed" panose="020B0503050000020004" pitchFamily="34" charset="0"/>
              </a:rPr>
              <a:t>Seleção dos pais – aleatória e uniforme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Fira Sans Extra Condensed" panose="020B0503050000020004" pitchFamily="34" charset="0"/>
              </a:rPr>
              <a:t>Recombinação – Discreta e Intermediária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Fira Sans Extra Condensed" panose="020B0503050000020004" pitchFamily="34" charset="0"/>
              </a:rPr>
              <a:t>Mutação – Gaussiana não correlacionada com n tamanhos de passos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Fira Sans Extra Condensed" panose="020B0503050000020004" pitchFamily="34" charset="0"/>
              </a:rPr>
              <a:t>Seleção dos sobreviventes – Determinística (Elitismo) a partir dos filhos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0345A8ED-0C6F-F42E-92B3-10B4763EC164}"/>
              </a:ext>
            </a:extLst>
          </p:cNvPr>
          <p:cNvSpPr txBox="1">
            <a:spLocks/>
          </p:cNvSpPr>
          <p:nvPr/>
        </p:nvSpPr>
        <p:spPr>
          <a:xfrm>
            <a:off x="4795026" y="1108981"/>
            <a:ext cx="3891776" cy="355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>
              <a:lnSpc>
                <a:spcPct val="150000"/>
              </a:lnSpc>
              <a:buFont typeface="Roboto"/>
              <a:buNone/>
            </a:pPr>
            <a:r>
              <a:rPr lang="pt-BR" b="1" dirty="0">
                <a:latin typeface="Fira Sans Extra Condensed" panose="020B0503050000020004" pitchFamily="34" charset="0"/>
              </a:rPr>
              <a:t>Programação Evolucionária (EP)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Fira Sans Extra Condensed" panose="020B0503050000020004" pitchFamily="34" charset="0"/>
              </a:rPr>
              <a:t>Representação Contínua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Fira Sans Extra Condensed" panose="020B0503050000020004" pitchFamily="34" charset="0"/>
              </a:rPr>
              <a:t>Seleção dos pais – Determinístico (todos os pais sofrem mutação gerando um filho)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Fira Sans Extra Condensed" panose="020B0503050000020004" pitchFamily="34" charset="0"/>
              </a:rPr>
              <a:t>Mutação – Gaussiana (EP) e Cauchy (FEP) não correlacionada com n tamanhos de passos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Fira Sans Extra Condensed" panose="020B0503050000020004" pitchFamily="34" charset="0"/>
              </a:rPr>
              <a:t>Seleção dos sobreviventes – Determinística (Elitismo) a partir dos pais e filhos</a:t>
            </a:r>
          </a:p>
          <a:p>
            <a:pPr>
              <a:lnSpc>
                <a:spcPct val="150000"/>
              </a:lnSpc>
            </a:pPr>
            <a:endParaRPr lang="pt-BR" dirty="0"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395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B3EBA-6742-36E2-8367-E1B2F61B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/>
              <a:t>Análise</a:t>
            </a:r>
          </a:p>
        </p:txBody>
      </p:sp>
      <p:graphicFrame>
        <p:nvGraphicFramePr>
          <p:cNvPr id="4" name="Tabela 5">
            <a:extLst>
              <a:ext uri="{FF2B5EF4-FFF2-40B4-BE49-F238E27FC236}">
                <a16:creationId xmlns:a16="http://schemas.microsoft.com/office/drawing/2014/main" id="{DB634B8D-6615-7D2B-093A-AFEA57CA76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470367"/>
              </p:ext>
            </p:extLst>
          </p:nvPr>
        </p:nvGraphicFramePr>
        <p:xfrm>
          <a:off x="457200" y="1273810"/>
          <a:ext cx="3913609" cy="2595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48575">
                  <a:extLst>
                    <a:ext uri="{9D8B030D-6E8A-4147-A177-3AD203B41FA5}">
                      <a16:colId xmlns:a16="http://schemas.microsoft.com/office/drawing/2014/main" val="750340120"/>
                    </a:ext>
                  </a:extLst>
                </a:gridCol>
                <a:gridCol w="921834">
                  <a:extLst>
                    <a:ext uri="{9D8B030D-6E8A-4147-A177-3AD203B41FA5}">
                      <a16:colId xmlns:a16="http://schemas.microsoft.com/office/drawing/2014/main" val="693738203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426826145"/>
                    </a:ext>
                  </a:extLst>
                </a:gridCol>
                <a:gridCol w="921600">
                  <a:extLst>
                    <a:ext uri="{9D8B030D-6E8A-4147-A177-3AD203B41FA5}">
                      <a16:colId xmlns:a16="http://schemas.microsoft.com/office/drawing/2014/main" val="1814939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Algoritmo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População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MBF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AES*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705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96.20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450.800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145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101.59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576.450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5839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72.35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91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72.95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85.650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514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FEP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59.63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38.600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187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FEP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66.40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Fira Sans Extra Condensed" panose="020B0503050000020004" pitchFamily="34" charset="0"/>
                        </a:rPr>
                        <a:t>31.500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8533270"/>
                  </a:ext>
                </a:extLst>
              </a:tr>
            </a:tbl>
          </a:graphicData>
        </a:graphic>
      </p:graphicFrame>
      <p:pic>
        <p:nvPicPr>
          <p:cNvPr id="17" name="Imagem 16" descr="Gráfico, Gráfico de linhas&#10;&#10;Descrição gerada automaticamente">
            <a:extLst>
              <a:ext uri="{FF2B5EF4-FFF2-40B4-BE49-F238E27FC236}">
                <a16:creationId xmlns:a16="http://schemas.microsoft.com/office/drawing/2014/main" id="{17EE8CDA-9AA1-8E9E-6F50-EB86B840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366" y="0"/>
            <a:ext cx="2810107" cy="1686064"/>
          </a:xfrm>
          <a:prstGeom prst="rect">
            <a:avLst/>
          </a:prstGeom>
        </p:spPr>
      </p:pic>
      <p:pic>
        <p:nvPicPr>
          <p:cNvPr id="19" name="Imagem 18" descr="Gráfico&#10;&#10;Descrição gerada automaticamente">
            <a:extLst>
              <a:ext uri="{FF2B5EF4-FFF2-40B4-BE49-F238E27FC236}">
                <a16:creationId xmlns:a16="http://schemas.microsoft.com/office/drawing/2014/main" id="{6AEDF912-3F22-0FA9-266C-0053A1F4C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366" y="1686064"/>
            <a:ext cx="2810107" cy="168606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E972105-D381-C55D-4A19-5A8BB431FBD4}"/>
              </a:ext>
            </a:extLst>
          </p:cNvPr>
          <p:cNvSpPr txBox="1">
            <a:spLocks/>
          </p:cNvSpPr>
          <p:nvPr/>
        </p:nvSpPr>
        <p:spPr>
          <a:xfrm>
            <a:off x="457200" y="3869690"/>
            <a:ext cx="3371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Fira Sans Extra Condensed" panose="020B0503050000020004" pitchFamily="34" charset="0"/>
              </a:rPr>
              <a:t>1000 Gerações, 128 unidades na camada oculta</a:t>
            </a:r>
          </a:p>
        </p:txBody>
      </p:sp>
      <p:pic>
        <p:nvPicPr>
          <p:cNvPr id="5" name="Imagem 4" descr="Gráfico, Gráfico de linhas&#10;&#10;Descrição gerada automaticamente">
            <a:extLst>
              <a:ext uri="{FF2B5EF4-FFF2-40B4-BE49-F238E27FC236}">
                <a16:creationId xmlns:a16="http://schemas.microsoft.com/office/drawing/2014/main" id="{539F1F1A-BA8B-BFCD-81DA-3C3A06230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366" y="3379040"/>
            <a:ext cx="2810108" cy="168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72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B3EBA-6742-36E2-8367-E1B2F61B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/>
              <a:t>Conclusões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D59B97-A42E-0964-D186-09C3148F2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08981"/>
            <a:ext cx="8229600" cy="3550936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sz="1600" dirty="0">
                <a:latin typeface="Fira Sans Extra Condensed" panose="020B0503050000020004" pitchFamily="34" charset="0"/>
              </a:rPr>
              <a:t>A etapa de recombinação implementada na Estratégia de Evolução demonstrou ter importância no problema gerando indivíduos mais aptos.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sz="1600" dirty="0">
                <a:latin typeface="Fira Sans Extra Condensed" panose="020B0503050000020004" pitchFamily="34" charset="0"/>
              </a:rPr>
              <a:t>Por outro lado, a Programação Evolucionária (EP/FEP) demonstrou alcançar indivíduos com aptidão relativamente alta com uma menor quantidade de chamadas à função de aptidão.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sz="1600" dirty="0">
                <a:latin typeface="Fira Sans Extra Condensed" panose="020B0503050000020004" pitchFamily="34" charset="0"/>
              </a:rPr>
              <a:t>Uma Rede Neural com uma única camada mostrou-se não ser suficiente para obter resultados no patamar de solução do problema.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pt-BR" sz="1600" dirty="0"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77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9B9FB3F1-0B93-9C0C-21AB-5CFC4FB91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8" y="1406627"/>
            <a:ext cx="3762996" cy="2508664"/>
          </a:xfrm>
          <a:prstGeom prst="rect">
            <a:avLst/>
          </a:prstGeom>
        </p:spPr>
      </p:pic>
      <p:pic>
        <p:nvPicPr>
          <p:cNvPr id="9" name="Imagem 8" descr="Diagrama&#10;&#10;Descrição gerada automaticamente com confiança média">
            <a:extLst>
              <a:ext uri="{FF2B5EF4-FFF2-40B4-BE49-F238E27FC236}">
                <a16:creationId xmlns:a16="http://schemas.microsoft.com/office/drawing/2014/main" id="{3D45C116-478F-19BF-83CE-A9D8E6555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804" y="1406627"/>
            <a:ext cx="3762996" cy="250866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04780DC-3988-8C83-9E97-41D177DFB894}"/>
              </a:ext>
            </a:extLst>
          </p:cNvPr>
          <p:cNvSpPr txBox="1"/>
          <p:nvPr/>
        </p:nvSpPr>
        <p:spPr>
          <a:xfrm>
            <a:off x="1829582" y="3915290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Fira Sans Extra Condensed" panose="020B0503050000020004" pitchFamily="34" charset="0"/>
              </a:rPr>
              <a:t>Geração 100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02011C-57E2-EF6B-4280-FB36AF335440}"/>
              </a:ext>
            </a:extLst>
          </p:cNvPr>
          <p:cNvSpPr txBox="1"/>
          <p:nvPr/>
        </p:nvSpPr>
        <p:spPr>
          <a:xfrm>
            <a:off x="6296188" y="3915291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Fira Sans Extra Condensed" panose="020B0503050000020004" pitchFamily="34" charset="0"/>
              </a:rPr>
              <a:t>Geração 1000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31C3A27-73B8-D844-CE57-02E4BB1BBA4E}"/>
              </a:ext>
            </a:extLst>
          </p:cNvPr>
          <p:cNvSpPr txBox="1"/>
          <p:nvPr/>
        </p:nvSpPr>
        <p:spPr>
          <a:xfrm>
            <a:off x="457198" y="944962"/>
            <a:ext cx="2786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Fira Sans Extra Condensed" panose="020B0503050000020004" pitchFamily="34" charset="0"/>
              </a:rPr>
              <a:t>Estratégia de Evolução, População 150</a:t>
            </a:r>
          </a:p>
        </p:txBody>
      </p:sp>
    </p:spTree>
    <p:extLst>
      <p:ext uri="{BB962C8B-B14F-4D97-AF65-F5344CB8AC3E}">
        <p14:creationId xmlns:p14="http://schemas.microsoft.com/office/powerpoint/2010/main" val="637118633"/>
      </p:ext>
    </p:extLst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330</Words>
  <Application>Microsoft Office PowerPoint</Application>
  <PresentationFormat>Apresentação na tela (16:9)</PresentationFormat>
  <Paragraphs>67</Paragraphs>
  <Slides>7</Slides>
  <Notes>1</Notes>
  <HiddenSlides>2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Fira Sans Extra Condensed SemiBold</vt:lpstr>
      <vt:lpstr>Arial</vt:lpstr>
      <vt:lpstr>Fira Sans Extra Condensed</vt:lpstr>
      <vt:lpstr>Roboto</vt:lpstr>
      <vt:lpstr>Machine Learning Infographics by Slidesgo</vt:lpstr>
      <vt:lpstr>Aprendizado por reforço utilizando Algoritmos Genéticos</vt:lpstr>
      <vt:lpstr>Problema</vt:lpstr>
      <vt:lpstr>Problema</vt:lpstr>
      <vt:lpstr>Análise</vt:lpstr>
      <vt:lpstr>Análise</vt:lpstr>
      <vt:lpstr>Conclusões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Aprendizado por reforço utilizando algoritmos genéticos</dc:title>
  <cp:lastModifiedBy>Antonioni Campos</cp:lastModifiedBy>
  <cp:revision>13</cp:revision>
  <dcterms:modified xsi:type="dcterms:W3CDTF">2022-06-14T11:41:38Z</dcterms:modified>
</cp:coreProperties>
</file>